
<file path=[Content_Types].xml><?xml version="1.0" encoding="utf-8"?>
<Types xmlns="http://schemas.openxmlformats.org/package/2006/content-types">
  <Default Extension="tmp" ContentType="image/png"/>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7" r:id="rId4"/>
    <p:sldId id="259" r:id="rId5"/>
    <p:sldId id="278" r:id="rId6"/>
    <p:sldId id="261" r:id="rId7"/>
    <p:sldId id="260" r:id="rId8"/>
    <p:sldId id="263" r:id="rId9"/>
    <p:sldId id="279" r:id="rId1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6B400A-B6A1-439B-836E-E04BE4C3DAA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C2E34913-0FEC-47F0-9BE2-CB557D939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FBBC40B0-55FC-4C81-910F-83ED8A3F4F3D}"/>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5" name="Marcador de pie de página 4">
            <a:extLst>
              <a:ext uri="{FF2B5EF4-FFF2-40B4-BE49-F238E27FC236}">
                <a16:creationId xmlns:a16="http://schemas.microsoft.com/office/drawing/2014/main" id="{D1C94B41-35D3-4086-B063-0F6A93EE596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E105897-7750-4E7A-99BA-33D3BC5CAA87}"/>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22617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28A78-2289-4FB6-97FD-8C8BE9047F2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8AA917F-4A20-4E6B-8E30-75C266A234C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FE29BAC-67AD-46FA-96B6-AAFB2BED10F7}"/>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5" name="Marcador de pie de página 4">
            <a:extLst>
              <a:ext uri="{FF2B5EF4-FFF2-40B4-BE49-F238E27FC236}">
                <a16:creationId xmlns:a16="http://schemas.microsoft.com/office/drawing/2014/main" id="{AF40101D-EE04-4A61-9C1D-FCE2F5993CA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134EA60-91C2-4F2C-8557-DBE1457BBCF0}"/>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3496982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6EC3CFF-4DCE-4708-8E4F-A17177097C5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B86C6CB-8BFC-4475-9A90-88F2C76A59E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62C101A-2963-4FAB-9353-017F5FA3268D}"/>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5" name="Marcador de pie de página 4">
            <a:extLst>
              <a:ext uri="{FF2B5EF4-FFF2-40B4-BE49-F238E27FC236}">
                <a16:creationId xmlns:a16="http://schemas.microsoft.com/office/drawing/2014/main" id="{62D2D87C-05A6-46EE-8DA3-4396F8F3DA6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A537C2D-C42E-442F-9EE5-2428BBEF06BD}"/>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342551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8CD11-EAFF-4325-8648-5F2F868DCC4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9A02E6F-45CB-4E78-A7E5-03C0B753032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2747774-BE54-4E43-A719-B784ABF305AE}"/>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5" name="Marcador de pie de página 4">
            <a:extLst>
              <a:ext uri="{FF2B5EF4-FFF2-40B4-BE49-F238E27FC236}">
                <a16:creationId xmlns:a16="http://schemas.microsoft.com/office/drawing/2014/main" id="{37D3729A-B689-4872-AD20-3BD823CDF78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5148360-FC53-479F-AA5C-6A1BA7B4DFB3}"/>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299353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118DD0-F1D6-4594-9DA4-DDDE1771438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A591C11-D77F-4FD3-BAE8-5D5B28747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51C2F02-9241-45F7-BE69-256664D59497}"/>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5" name="Marcador de pie de página 4">
            <a:extLst>
              <a:ext uri="{FF2B5EF4-FFF2-40B4-BE49-F238E27FC236}">
                <a16:creationId xmlns:a16="http://schemas.microsoft.com/office/drawing/2014/main" id="{4A1EEAC7-4905-4E1A-A178-50619D5FF0D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CA7E25E-CCBC-4661-8EAB-9FCB44C0FECD}"/>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2644926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822404-15A6-4282-96DF-C8A0E3628FD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4A38916-83FD-4F58-9A88-FDF036A3E31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6DBCB9D-266D-43F4-8AB5-614CD51E1AA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13EE098E-6910-4C15-83EC-74E7B697F49E}"/>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6" name="Marcador de pie de página 5">
            <a:extLst>
              <a:ext uri="{FF2B5EF4-FFF2-40B4-BE49-F238E27FC236}">
                <a16:creationId xmlns:a16="http://schemas.microsoft.com/office/drawing/2014/main" id="{4B5EDEF2-8E19-41F3-A402-778C33EEFCB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B682665-B4CE-4ECE-A6FC-DB6333EA08AB}"/>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150581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29931-6737-4391-9017-0065F236899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4AB2E44-43E2-416F-AA38-66ACAD72D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0A8CF21-6642-4D36-B7E5-A7475EF121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D2CC1F99-69C3-4474-BB8F-F5F12E4B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DCB63D6-A63B-4797-A3AD-A22F04BC8FA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C96B6D4A-12BB-4DEF-9FBE-6017BD8EC7EA}"/>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8" name="Marcador de pie de página 7">
            <a:extLst>
              <a:ext uri="{FF2B5EF4-FFF2-40B4-BE49-F238E27FC236}">
                <a16:creationId xmlns:a16="http://schemas.microsoft.com/office/drawing/2014/main" id="{FAF79449-9B9F-48EB-A0F5-10993642DB38}"/>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2ABBB113-E473-4EFC-BB81-2CEAFA1C6E66}"/>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98344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22380-5399-4A00-A9D0-F127BCC7E7B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5F34BB21-7A03-43FD-9097-AC03A3711321}"/>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4" name="Marcador de pie de página 3">
            <a:extLst>
              <a:ext uri="{FF2B5EF4-FFF2-40B4-BE49-F238E27FC236}">
                <a16:creationId xmlns:a16="http://schemas.microsoft.com/office/drawing/2014/main" id="{2544D929-16B4-448C-9DF7-D0A52C1DB5DD}"/>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AA532934-A0AD-4597-A99F-F16F5DDE3C09}"/>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3874811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4D8277-058D-4C43-B46B-B979A9EC6168}"/>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3" name="Marcador de pie de página 2">
            <a:extLst>
              <a:ext uri="{FF2B5EF4-FFF2-40B4-BE49-F238E27FC236}">
                <a16:creationId xmlns:a16="http://schemas.microsoft.com/office/drawing/2014/main" id="{8EDAB86C-2E2C-4D2C-8021-666642A63A4A}"/>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8D6B8900-6928-4C4D-96A3-07B6AE61C149}"/>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2272174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3DD43D-AECC-4670-B360-EC22149CD58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56F0DEE-BA83-4FA3-AB34-0831B6DB7D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0296CC62-360A-44F6-B96F-89C145225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C001AE7-E6FB-4590-A527-E88B9378973A}"/>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6" name="Marcador de pie de página 5">
            <a:extLst>
              <a:ext uri="{FF2B5EF4-FFF2-40B4-BE49-F238E27FC236}">
                <a16:creationId xmlns:a16="http://schemas.microsoft.com/office/drawing/2014/main" id="{C28D284A-ACD7-486C-BD12-8A42FBBFCAB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3A0E420-7995-40ED-AFE5-829B3DB43E5B}"/>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2955806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068A1E-3EEA-46C8-8458-D4E7B1D293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439B8483-9471-4C76-A4F1-141ECD6CBD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C2E0344-A4C6-4BFA-82A6-591963E74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F0B279-0AC7-4019-8DCD-6811777B590D}"/>
              </a:ext>
            </a:extLst>
          </p:cNvPr>
          <p:cNvSpPr>
            <a:spLocks noGrp="1"/>
          </p:cNvSpPr>
          <p:nvPr>
            <p:ph type="dt" sz="half" idx="10"/>
          </p:nvPr>
        </p:nvSpPr>
        <p:spPr/>
        <p:txBody>
          <a:bodyPr/>
          <a:lstStyle/>
          <a:p>
            <a:fld id="{FE752E5B-0D50-4628-887C-8BD4E55D689C}" type="datetimeFigureOut">
              <a:rPr lang="es-CO" smtClean="0"/>
              <a:t>18/01/2021</a:t>
            </a:fld>
            <a:endParaRPr lang="es-CO"/>
          </a:p>
        </p:txBody>
      </p:sp>
      <p:sp>
        <p:nvSpPr>
          <p:cNvPr id="6" name="Marcador de pie de página 5">
            <a:extLst>
              <a:ext uri="{FF2B5EF4-FFF2-40B4-BE49-F238E27FC236}">
                <a16:creationId xmlns:a16="http://schemas.microsoft.com/office/drawing/2014/main" id="{0BCFB3F7-D335-476B-B957-3B34598CEA6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F618469-B794-4C7F-ACF5-F37D2D69F1DA}"/>
              </a:ext>
            </a:extLst>
          </p:cNvPr>
          <p:cNvSpPr>
            <a:spLocks noGrp="1"/>
          </p:cNvSpPr>
          <p:nvPr>
            <p:ph type="sldNum" sz="quarter" idx="12"/>
          </p:nvPr>
        </p:nvSpPr>
        <p:spPr/>
        <p:txBody>
          <a:bodyPr/>
          <a:lstStyle/>
          <a:p>
            <a:fld id="{81A8CCDB-B4FE-46DA-91BD-FAF7809F2215}" type="slidenum">
              <a:rPr lang="es-CO" smtClean="0"/>
              <a:t>‹Nº›</a:t>
            </a:fld>
            <a:endParaRPr lang="es-CO"/>
          </a:p>
        </p:txBody>
      </p:sp>
    </p:spTree>
    <p:extLst>
      <p:ext uri="{BB962C8B-B14F-4D97-AF65-F5344CB8AC3E}">
        <p14:creationId xmlns:p14="http://schemas.microsoft.com/office/powerpoint/2010/main" val="101899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BD37596-0AB5-4C67-9842-D31585A4A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3A9D798-FE4D-4F96-A69B-8815279D62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0F8DC03-E775-4321-BC51-B2C6BF779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52E5B-0D50-4628-887C-8BD4E55D689C}" type="datetimeFigureOut">
              <a:rPr lang="es-CO" smtClean="0"/>
              <a:t>18/01/2021</a:t>
            </a:fld>
            <a:endParaRPr lang="es-CO"/>
          </a:p>
        </p:txBody>
      </p:sp>
      <p:sp>
        <p:nvSpPr>
          <p:cNvPr id="5" name="Marcador de pie de página 4">
            <a:extLst>
              <a:ext uri="{FF2B5EF4-FFF2-40B4-BE49-F238E27FC236}">
                <a16:creationId xmlns:a16="http://schemas.microsoft.com/office/drawing/2014/main" id="{198B0599-33C2-4CF2-B888-2F5AF8F33E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7F3A693E-5FD1-4DFA-8780-AE4BCD9C74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8CCDB-B4FE-46DA-91BD-FAF7809F2215}" type="slidenum">
              <a:rPr lang="es-CO" smtClean="0"/>
              <a:t>‹Nº›</a:t>
            </a:fld>
            <a:endParaRPr lang="es-CO"/>
          </a:p>
        </p:txBody>
      </p:sp>
    </p:spTree>
    <p:extLst>
      <p:ext uri="{BB962C8B-B14F-4D97-AF65-F5344CB8AC3E}">
        <p14:creationId xmlns:p14="http://schemas.microsoft.com/office/powerpoint/2010/main" val="973162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6.tm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DFD7B42D-80F0-4F1E-AD53-9235D2000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77" y="2468140"/>
            <a:ext cx="9951041" cy="1915574"/>
          </a:xfrm>
          <a:prstGeom prst="rect">
            <a:avLst/>
          </a:prstGeom>
        </p:spPr>
      </p:pic>
    </p:spTree>
    <p:extLst>
      <p:ext uri="{BB962C8B-B14F-4D97-AF65-F5344CB8AC3E}">
        <p14:creationId xmlns:p14="http://schemas.microsoft.com/office/powerpoint/2010/main" val="2962349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a:buFontTx/>
              <a:buChar char="-"/>
            </a:pPr>
            <a:endParaRPr lang="es-CO" dirty="0" smtClean="0"/>
          </a:p>
          <a:p>
            <a:pPr>
              <a:buFontTx/>
              <a:buChar char="-"/>
            </a:pPr>
            <a:r>
              <a:rPr lang="es-CO" dirty="0" smtClean="0"/>
              <a:t>¿Qué significa ser servidor público?</a:t>
            </a:r>
          </a:p>
          <a:p>
            <a:pPr>
              <a:buFontTx/>
              <a:buChar char="-"/>
            </a:pPr>
            <a:endParaRPr lang="es-CO" dirty="0"/>
          </a:p>
          <a:p>
            <a:pPr>
              <a:buFontTx/>
              <a:buChar char="-"/>
            </a:pPr>
            <a:r>
              <a:rPr lang="es-CO" dirty="0" smtClean="0"/>
              <a:t>¿Qué es integridad?</a:t>
            </a:r>
          </a:p>
          <a:p>
            <a:pPr>
              <a:buFontTx/>
              <a:buChar char="-"/>
            </a:pPr>
            <a:endParaRPr lang="es-CO" dirty="0"/>
          </a:p>
          <a:p>
            <a:pPr>
              <a:buFontTx/>
              <a:buChar char="-"/>
            </a:pPr>
            <a:r>
              <a:rPr lang="es-CO" dirty="0" smtClean="0"/>
              <a:t>Código de Integridad</a:t>
            </a:r>
          </a:p>
          <a:p>
            <a:pPr>
              <a:buFontTx/>
              <a:buChar char="-"/>
            </a:pPr>
            <a:endParaRPr lang="es-CO" dirty="0"/>
          </a:p>
          <a:p>
            <a:pPr>
              <a:buFontTx/>
              <a:buChar char="-"/>
            </a:pPr>
            <a:r>
              <a:rPr lang="es-CO" dirty="0" smtClean="0"/>
              <a:t>Valores del servicio público</a:t>
            </a:r>
            <a:endParaRPr lang="es-CO" dirty="0"/>
          </a:p>
        </p:txBody>
      </p:sp>
      <p:pic>
        <p:nvPicPr>
          <p:cNvPr id="4" name="Imagen 3">
            <a:extLst>
              <a:ext uri="{FF2B5EF4-FFF2-40B4-BE49-F238E27FC236}">
                <a16:creationId xmlns:a16="http://schemas.microsoft.com/office/drawing/2014/main" id="{DFD7B42D-80F0-4F1E-AD53-9235D2000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79" y="94394"/>
            <a:ext cx="9951041" cy="1915574"/>
          </a:xfrm>
          <a:prstGeom prst="rect">
            <a:avLst/>
          </a:prstGeom>
        </p:spPr>
      </p:pic>
    </p:spTree>
    <p:extLst>
      <p:ext uri="{BB962C8B-B14F-4D97-AF65-F5344CB8AC3E}">
        <p14:creationId xmlns:p14="http://schemas.microsoft.com/office/powerpoint/2010/main" val="329729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54D1C46-DCAF-4B03-AFB3-6B8D35AE8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177" y="1618997"/>
            <a:ext cx="9097645" cy="3620005"/>
          </a:xfrm>
          <a:prstGeom prst="rect">
            <a:avLst/>
          </a:prstGeom>
        </p:spPr>
      </p:pic>
    </p:spTree>
    <p:extLst>
      <p:ext uri="{BB962C8B-B14F-4D97-AF65-F5344CB8AC3E}">
        <p14:creationId xmlns:p14="http://schemas.microsoft.com/office/powerpoint/2010/main" val="2282975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DE30F33-AFDC-4B11-A98D-B0C0E7464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44" y="1885734"/>
            <a:ext cx="11183911" cy="3086531"/>
          </a:xfrm>
          <a:prstGeom prst="rect">
            <a:avLst/>
          </a:prstGeom>
        </p:spPr>
      </p:pic>
    </p:spTree>
    <p:extLst>
      <p:ext uri="{BB962C8B-B14F-4D97-AF65-F5344CB8AC3E}">
        <p14:creationId xmlns:p14="http://schemas.microsoft.com/office/powerpoint/2010/main" val="176592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90981" y="2438400"/>
            <a:ext cx="8081544" cy="1481137"/>
          </a:xfrm>
          <a:prstGeom prst="rect">
            <a:avLst/>
          </a:prstGeom>
        </p:spPr>
      </p:pic>
    </p:spTree>
    <p:extLst>
      <p:ext uri="{BB962C8B-B14F-4D97-AF65-F5344CB8AC3E}">
        <p14:creationId xmlns:p14="http://schemas.microsoft.com/office/powerpoint/2010/main" val="2874802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C894708-AEB7-445F-A973-91E9AA908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836" y="1266523"/>
            <a:ext cx="7913328" cy="4435372"/>
          </a:xfrm>
          <a:prstGeom prst="rect">
            <a:avLst/>
          </a:prstGeom>
        </p:spPr>
      </p:pic>
    </p:spTree>
    <p:extLst>
      <p:ext uri="{BB962C8B-B14F-4D97-AF65-F5344CB8AC3E}">
        <p14:creationId xmlns:p14="http://schemas.microsoft.com/office/powerpoint/2010/main" val="58055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25F998-4FBF-4253-961A-AB079865A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661" y="1603717"/>
            <a:ext cx="10227505" cy="3924886"/>
          </a:xfrm>
          <a:prstGeom prst="rect">
            <a:avLst/>
          </a:prstGeom>
        </p:spPr>
      </p:pic>
    </p:spTree>
    <p:extLst>
      <p:ext uri="{BB962C8B-B14F-4D97-AF65-F5344CB8AC3E}">
        <p14:creationId xmlns:p14="http://schemas.microsoft.com/office/powerpoint/2010/main" val="2911693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258BC-424F-4D22-B98F-08D91C340FDA}"/>
              </a:ext>
            </a:extLst>
          </p:cNvPr>
          <p:cNvSpPr>
            <a:spLocks noGrp="1"/>
          </p:cNvSpPr>
          <p:nvPr>
            <p:ph type="title"/>
          </p:nvPr>
        </p:nvSpPr>
        <p:spPr/>
        <p:txBody>
          <a:bodyPr/>
          <a:lstStyle/>
          <a:p>
            <a:r>
              <a:rPr lang="en-US" dirty="0"/>
              <a:t/>
            </a:r>
            <a:br>
              <a:rPr lang="en-US" dirty="0"/>
            </a:br>
            <a:endParaRPr lang="es-CO" dirty="0"/>
          </a:p>
        </p:txBody>
      </p:sp>
      <p:sp>
        <p:nvSpPr>
          <p:cNvPr id="3" name="Marcador de contenido 2">
            <a:extLst>
              <a:ext uri="{FF2B5EF4-FFF2-40B4-BE49-F238E27FC236}">
                <a16:creationId xmlns:a16="http://schemas.microsoft.com/office/drawing/2014/main" id="{7259C184-EDD5-4C04-AD6B-BA865A2D24DE}"/>
              </a:ext>
            </a:extLst>
          </p:cNvPr>
          <p:cNvSpPr>
            <a:spLocks noGrp="1"/>
          </p:cNvSpPr>
          <p:nvPr>
            <p:ph idx="1"/>
          </p:nvPr>
        </p:nvSpPr>
        <p:spPr>
          <a:xfrm>
            <a:off x="838200" y="2585648"/>
            <a:ext cx="10515600" cy="2090081"/>
          </a:xfrm>
        </p:spPr>
        <p:txBody>
          <a:bodyPr>
            <a:normAutofit/>
          </a:bodyPr>
          <a:lstStyle/>
          <a:p>
            <a:pPr marL="0" indent="0" algn="ctr">
              <a:buNone/>
            </a:pPr>
            <a:r>
              <a:rPr lang="es-CO" sz="3200" dirty="0"/>
              <a:t>Reúne el conjunto de valores con la definición de cada uno de ellos, así como los principios de acción que orientan la integridad de nuestro comportamiento como servidores públicos de la Lotería de Bogotá.</a:t>
            </a:r>
          </a:p>
          <a:p>
            <a:pPr algn="ctr"/>
            <a:endParaRPr lang="es-CO" sz="3200" dirty="0"/>
          </a:p>
        </p:txBody>
      </p:sp>
      <p:pic>
        <p:nvPicPr>
          <p:cNvPr id="5" name="Imagen 4">
            <a:extLst>
              <a:ext uri="{FF2B5EF4-FFF2-40B4-BE49-F238E27FC236}">
                <a16:creationId xmlns:a16="http://schemas.microsoft.com/office/drawing/2014/main" id="{12A8EB41-E5FF-4887-96CF-7A2DFDE4E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61" y="658146"/>
            <a:ext cx="9541565" cy="1806759"/>
          </a:xfrm>
          <a:prstGeom prst="rect">
            <a:avLst/>
          </a:prstGeom>
        </p:spPr>
      </p:pic>
      <p:pic>
        <p:nvPicPr>
          <p:cNvPr id="7" name="Imagen 6">
            <a:extLst>
              <a:ext uri="{FF2B5EF4-FFF2-40B4-BE49-F238E27FC236}">
                <a16:creationId xmlns:a16="http://schemas.microsoft.com/office/drawing/2014/main" id="{BD779DCB-EA0B-4EB1-BA30-50B14D414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892" y="4796472"/>
            <a:ext cx="9383434" cy="1057423"/>
          </a:xfrm>
          <a:prstGeom prst="rect">
            <a:avLst/>
          </a:prstGeom>
        </p:spPr>
      </p:pic>
    </p:spTree>
    <p:extLst>
      <p:ext uri="{BB962C8B-B14F-4D97-AF65-F5344CB8AC3E}">
        <p14:creationId xmlns:p14="http://schemas.microsoft.com/office/powerpoint/2010/main" val="310618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25F998-4FBF-4253-961A-AB079865A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15" y="781681"/>
            <a:ext cx="10227505" cy="1527410"/>
          </a:xfrm>
          <a:prstGeom prst="rect">
            <a:avLst/>
          </a:prstGeom>
        </p:spPr>
      </p:pic>
      <p:pic>
        <p:nvPicPr>
          <p:cNvPr id="2" name="Video Código de Integrid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10673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55</Words>
  <Application>Microsoft Office PowerPoint</Application>
  <PresentationFormat>Panorámica</PresentationFormat>
  <Paragraphs>10</Paragraphs>
  <Slides>9</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FELIPE CAICEDO DURAN</dc:creator>
  <cp:lastModifiedBy>Martha Liliana Duran</cp:lastModifiedBy>
  <cp:revision>7</cp:revision>
  <dcterms:created xsi:type="dcterms:W3CDTF">2019-09-30T03:00:07Z</dcterms:created>
  <dcterms:modified xsi:type="dcterms:W3CDTF">2021-01-18T16:13:32Z</dcterms:modified>
</cp:coreProperties>
</file>